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9144000" cy="5143500" type="screen16x9"/>
  <p:notesSz cx="6858000" cy="9144000"/>
  <p:embeddedFontLst>
    <p:embeddedFont>
      <p:font typeface="Maven Pro" panose="020B0604020202020204" charset="0"/>
      <p:regular r:id="rId28"/>
      <p:bold r:id="rId29"/>
    </p:embeddedFont>
    <p:embeddedFont>
      <p:font typeface="Merriweather" panose="020B0604020202020204" pitchFamily="2" charset="0"/>
      <p:regular r:id="rId30"/>
      <p:bold r:id="rId31"/>
      <p:italic r:id="rId32"/>
      <p:boldItalic r:id="rId33"/>
    </p:embeddedFont>
    <p:embeddedFont>
      <p:font typeface="Nunito" pitchFamily="2"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2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7.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searchlib.cwu.edu/discovery/fulldisplay?docid=alma99322586999501451&amp;context=L&amp;vid=01ALLIANCE_CWU:CWU&amp;lang=en&amp;search_scope=CWU_MORE&amp;adaptor=Local%20Search%20Engine&amp;tab=CWU_MORE&amp;query=any,contains,network%20science,%20ALBERT-LASZLO%20BARABASI&amp;offset=0"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networksciencebook.com/chapter/2/#figure-2-12"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21638b45fba_1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21638b45fb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21638b45fba_1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21638b45fba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1b692a21f0e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1b692a21f0e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1b692a21f0e_0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1b692a21f0e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1b692a21f0e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1b692a21f0e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b692a21f0e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1b692a21f0e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1b692a21f0e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1b692a21f0e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1b692a21f0e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1b692a21f0e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1b692a21f0e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1b692a21f0e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1b692a21f0e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1b692a21f0e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f69c4db287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1f69c4db287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When talking about a graph we have a few (possible) key structures involved in them.</a:t>
            </a:r>
            <a:endParaRPr/>
          </a:p>
          <a:p>
            <a:pPr marL="0" lvl="0" indent="0" algn="l" rtl="0">
              <a:spcBef>
                <a:spcPts val="0"/>
              </a:spcBef>
              <a:spcAft>
                <a:spcPts val="0"/>
              </a:spcAft>
              <a:buNone/>
            </a:pPr>
            <a:r>
              <a:rPr lang="en"/>
              <a:t>Connecting nodes/vertices together is an edge, for example the one between 4 and 6.</a:t>
            </a:r>
            <a:endParaRPr/>
          </a:p>
          <a:p>
            <a:pPr marL="0" lvl="0" indent="0" algn="l" rtl="0">
              <a:spcBef>
                <a:spcPts val="0"/>
              </a:spcBef>
              <a:spcAft>
                <a:spcPts val="0"/>
              </a:spcAft>
              <a:buNone/>
            </a:pPr>
            <a:r>
              <a:rPr lang="en"/>
              <a:t>Then we have a path (or trail), which is a sequence of nodes that are connects any two vertices. </a:t>
            </a:r>
            <a:endParaRPr/>
          </a:p>
          <a:p>
            <a:pPr marL="0" lvl="0" indent="0" algn="l" rtl="0">
              <a:spcBef>
                <a:spcPts val="0"/>
              </a:spcBef>
              <a:spcAft>
                <a:spcPts val="0"/>
              </a:spcAft>
              <a:buNone/>
            </a:pPr>
            <a:r>
              <a:rPr lang="en"/>
              <a:t>Then we have a cycle, or closed path, which is a closed path that begins and ends at the same node without revisiting the same node.</a:t>
            </a:r>
            <a:endParaRPr/>
          </a:p>
          <a:p>
            <a:pPr marL="0" lvl="0" indent="0" algn="l" rtl="0">
              <a:spcBef>
                <a:spcPts val="0"/>
              </a:spcBef>
              <a:spcAft>
                <a:spcPts val="0"/>
              </a:spcAft>
              <a:buNone/>
            </a:pPr>
            <a:r>
              <a:rPr lang="en"/>
              <a:t>Consequently an open path is a path where the first and last vertices are distinct.</a:t>
            </a:r>
            <a:endParaRPr/>
          </a:p>
          <a:p>
            <a:pPr marL="0" lvl="0" indent="0" algn="l" rtl="0">
              <a:spcBef>
                <a:spcPts val="0"/>
              </a:spcBef>
              <a:spcAft>
                <a:spcPts val="0"/>
              </a:spcAft>
              <a:buNone/>
            </a:pPr>
            <a:r>
              <a:rPr lang="en"/>
              <a:t>A loop is an edge that connects a node to itself, for example 1.</a:t>
            </a:r>
            <a:endParaRPr/>
          </a:p>
          <a:p>
            <a:pPr marL="0" lvl="0" indent="0" algn="l" rtl="0">
              <a:spcBef>
                <a:spcPts val="0"/>
              </a:spcBef>
              <a:spcAft>
                <a:spcPts val="0"/>
              </a:spcAft>
              <a:buNone/>
            </a:pPr>
            <a:r>
              <a:rPr lang="en"/>
              <a:t>Then lastly, the degree of a node is the amount of connections that a node has. For example, node 4 has a degree of 3 whereas node 6 has a degree of 1.</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21638b45fba_1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21638b45fba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21638b45fba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21638b45fba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21638b45fba_1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21638b45fba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21638b45fba_1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21638b45fba_1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21638b45fba_1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21638b45fba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215d4a68d6f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215d4a68d6f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 am using APA 7th here. Just citing from auto cite from </a:t>
            </a:r>
            <a:r>
              <a:rPr lang="en" u="sng">
                <a:solidFill>
                  <a:schemeClr val="hlink"/>
                </a:solidFill>
                <a:hlinkClick r:id="rId3"/>
              </a:rPr>
              <a:t>https://searchlib.cwu.edu/discovery/fulldisplay?docid=alma99322586999501451&amp;context=L&amp;vid=01ALLIANCE_CWU:CWU&amp;lang=en&amp;search_scope=CWU_MORE&amp;adaptor=Local%20Search%20Engine&amp;tab=CWU_MORE&amp;query=any,contains,network%20science,%20ALBERT-LASZLO%20BARABASI&amp;offset=0</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1f69c4db287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1f69c4db287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My background is in computational chemistry so I tend to lean into applications in that area. In chemistry, there are so many aspects of chemical theory that can be described by graphs. Some examples include: </a:t>
            </a:r>
            <a:endParaRPr/>
          </a:p>
          <a:p>
            <a:pPr marL="457200" lvl="0" indent="-298450" algn="l" rtl="0">
              <a:spcBef>
                <a:spcPts val="0"/>
              </a:spcBef>
              <a:spcAft>
                <a:spcPts val="0"/>
              </a:spcAft>
              <a:buSzPts val="1100"/>
              <a:buChar char="●"/>
            </a:pPr>
            <a:r>
              <a:rPr lang="en"/>
              <a:t>Protein-protein interactions</a:t>
            </a:r>
            <a:endParaRPr/>
          </a:p>
          <a:p>
            <a:pPr marL="457200" lvl="0" indent="-298450" algn="l" rtl="0">
              <a:spcBef>
                <a:spcPts val="0"/>
              </a:spcBef>
              <a:spcAft>
                <a:spcPts val="0"/>
              </a:spcAft>
              <a:buSzPts val="1100"/>
              <a:buChar char="●"/>
            </a:pPr>
            <a:r>
              <a:rPr lang="en"/>
              <a:t>In the space of omics, interactomics/connectomics,</a:t>
            </a:r>
            <a:endParaRPr/>
          </a:p>
          <a:p>
            <a:pPr marL="457200" lvl="0" indent="-298450" algn="l" rtl="0">
              <a:spcBef>
                <a:spcPts val="0"/>
              </a:spcBef>
              <a:spcAft>
                <a:spcPts val="0"/>
              </a:spcAft>
              <a:buSzPts val="1100"/>
              <a:buChar char="●"/>
            </a:pPr>
            <a:r>
              <a:rPr lang="en"/>
              <a:t>In biological space, ecological networks</a:t>
            </a:r>
            <a:endParaRPr/>
          </a:p>
          <a:p>
            <a:pPr marL="457200" lvl="0" indent="-298450" algn="l" rtl="0">
              <a:spcBef>
                <a:spcPts val="0"/>
              </a:spcBef>
              <a:spcAft>
                <a:spcPts val="0"/>
              </a:spcAft>
              <a:buSzPts val="1100"/>
              <a:buChar char="●"/>
            </a:pPr>
            <a:r>
              <a:rPr lang="en"/>
              <a:t>In more social science spaces, crime networks, traffic</a:t>
            </a:r>
            <a:endParaRPr/>
          </a:p>
          <a:p>
            <a:pPr marL="457200" lvl="0" indent="-298450" algn="l" rtl="0">
              <a:spcBef>
                <a:spcPts val="0"/>
              </a:spcBef>
              <a:spcAft>
                <a:spcPts val="0"/>
              </a:spcAft>
              <a:buSzPts val="1100"/>
              <a:buChar char="●"/>
            </a:pPr>
            <a:r>
              <a:rPr lang="en"/>
              <a:t>And in communications, cellular networks.</a:t>
            </a:r>
            <a:endParaRPr/>
          </a:p>
          <a:p>
            <a:pPr marL="0" lvl="0" indent="0" algn="l" rtl="0">
              <a:spcBef>
                <a:spcPts val="0"/>
              </a:spcBef>
              <a:spcAft>
                <a:spcPts val="0"/>
              </a:spcAft>
              <a:buNone/>
            </a:pPr>
            <a:r>
              <a:rPr lang="en" strike="sngStrike"/>
              <a:t>Graphs are ubiquitous and pop up in nature frequently.</a:t>
            </a:r>
            <a:endParaRPr strike="sngStrike"/>
          </a:p>
          <a:p>
            <a:pPr marL="0" lvl="0" indent="0" algn="l" rtl="0">
              <a:spcBef>
                <a:spcPts val="0"/>
              </a:spcBef>
              <a:spcAft>
                <a:spcPts val="0"/>
              </a:spcAft>
              <a:buNone/>
            </a:pPr>
            <a:r>
              <a:rPr lang="en" strike="sngStrike"/>
              <a:t>Protein-protein interaction networks…</a:t>
            </a:r>
            <a:endParaRPr strike="sngStrike"/>
          </a:p>
          <a:p>
            <a:pPr marL="0" lvl="0" indent="0" algn="l" rtl="0">
              <a:spcBef>
                <a:spcPts val="0"/>
              </a:spcBef>
              <a:spcAft>
                <a:spcPts val="0"/>
              </a:spcAft>
              <a:buNone/>
            </a:pPr>
            <a:r>
              <a:rPr lang="en" sz="1050" strike="sngStrike">
                <a:solidFill>
                  <a:srgbClr val="353535"/>
                </a:solidFill>
                <a:highlight>
                  <a:srgbClr val="F7F7F7"/>
                </a:highlight>
                <a:latin typeface="Merriweather"/>
                <a:ea typeface="Merriweather"/>
                <a:cs typeface="Merriweather"/>
                <a:sym typeface="Merriweather"/>
              </a:rPr>
              <a:t>In networks physical distance is replaced by </a:t>
            </a:r>
            <a:r>
              <a:rPr lang="en" sz="1050" i="1" strike="sngStrike">
                <a:solidFill>
                  <a:srgbClr val="353535"/>
                </a:solidFill>
                <a:highlight>
                  <a:srgbClr val="F7F7F7"/>
                </a:highlight>
                <a:latin typeface="Merriweather"/>
                <a:ea typeface="Merriweather"/>
                <a:cs typeface="Merriweather"/>
                <a:sym typeface="Merriweather"/>
              </a:rPr>
              <a:t>path length</a:t>
            </a:r>
            <a:r>
              <a:rPr lang="en" sz="1050" strike="sngStrike">
                <a:solidFill>
                  <a:srgbClr val="353535"/>
                </a:solidFill>
                <a:highlight>
                  <a:srgbClr val="F7F7F7"/>
                </a:highlight>
                <a:latin typeface="Merriweather"/>
                <a:ea typeface="Merriweather"/>
                <a:cs typeface="Merriweather"/>
                <a:sym typeface="Merriweather"/>
              </a:rPr>
              <a:t>. A </a:t>
            </a:r>
            <a:r>
              <a:rPr lang="en" sz="1050" i="1" strike="sngStrike">
                <a:solidFill>
                  <a:srgbClr val="353535"/>
                </a:solidFill>
                <a:highlight>
                  <a:srgbClr val="F7F7F7"/>
                </a:highlight>
                <a:latin typeface="Merriweather"/>
                <a:ea typeface="Merriweather"/>
                <a:cs typeface="Merriweather"/>
                <a:sym typeface="Merriweather"/>
              </a:rPr>
              <a:t>path</a:t>
            </a:r>
            <a:r>
              <a:rPr lang="en" sz="1050" strike="sngStrike">
                <a:solidFill>
                  <a:srgbClr val="353535"/>
                </a:solidFill>
                <a:highlight>
                  <a:srgbClr val="F7F7F7"/>
                </a:highlight>
                <a:latin typeface="Merriweather"/>
                <a:ea typeface="Merriweather"/>
                <a:cs typeface="Merriweather"/>
                <a:sym typeface="Merriweather"/>
              </a:rPr>
              <a:t> is a route that runs along the links of the network. A path’s </a:t>
            </a:r>
            <a:r>
              <a:rPr lang="en" sz="1050" i="1" strike="sngStrike">
                <a:solidFill>
                  <a:srgbClr val="353535"/>
                </a:solidFill>
                <a:highlight>
                  <a:srgbClr val="F7F7F7"/>
                </a:highlight>
                <a:latin typeface="Merriweather"/>
                <a:ea typeface="Merriweather"/>
                <a:cs typeface="Merriweather"/>
                <a:sym typeface="Merriweather"/>
              </a:rPr>
              <a:t>length</a:t>
            </a:r>
            <a:r>
              <a:rPr lang="en" sz="1050" strike="sngStrike">
                <a:solidFill>
                  <a:srgbClr val="353535"/>
                </a:solidFill>
                <a:highlight>
                  <a:srgbClr val="F7F7F7"/>
                </a:highlight>
                <a:latin typeface="Merriweather"/>
                <a:ea typeface="Merriweather"/>
                <a:cs typeface="Merriweather"/>
                <a:sym typeface="Merriweather"/>
              </a:rPr>
              <a:t> represents the number of links the path contains (</a:t>
            </a:r>
            <a:r>
              <a:rPr lang="en" sz="1050" u="sng" strike="sngStrike">
                <a:solidFill>
                  <a:schemeClr val="hlink"/>
                </a:solidFill>
                <a:highlight>
                  <a:srgbClr val="F7F7F7"/>
                </a:highlight>
                <a:latin typeface="Merriweather"/>
                <a:ea typeface="Merriweather"/>
                <a:cs typeface="Merriweather"/>
                <a:sym typeface="Merriweather"/>
                <a:hlinkClick r:id="rId3"/>
              </a:rPr>
              <a:t>Image 2.12a</a:t>
            </a:r>
            <a:r>
              <a:rPr lang="en" sz="1050" strike="sngStrike">
                <a:solidFill>
                  <a:srgbClr val="353535"/>
                </a:solidFill>
                <a:highlight>
                  <a:srgbClr val="F7F7F7"/>
                </a:highlight>
                <a:latin typeface="Merriweather"/>
                <a:ea typeface="Merriweather"/>
                <a:cs typeface="Merriweather"/>
                <a:sym typeface="Merriweather"/>
              </a:rPr>
              <a:t>)</a:t>
            </a:r>
            <a:endParaRPr sz="1050" strike="sngStrike">
              <a:solidFill>
                <a:srgbClr val="353535"/>
              </a:solidFill>
              <a:highlight>
                <a:srgbClr val="F7F7F7"/>
              </a:highlight>
              <a:latin typeface="Merriweather"/>
              <a:ea typeface="Merriweather"/>
              <a:cs typeface="Merriweather"/>
              <a:sym typeface="Merriweather"/>
            </a:endParaRPr>
          </a:p>
          <a:p>
            <a:pPr marL="0" lvl="0" indent="0" algn="l" rtl="0">
              <a:spcBef>
                <a:spcPts val="0"/>
              </a:spcBef>
              <a:spcAft>
                <a:spcPts val="0"/>
              </a:spcAft>
              <a:buNone/>
            </a:pPr>
            <a:endParaRPr sz="1050">
              <a:solidFill>
                <a:srgbClr val="353535"/>
              </a:solidFill>
              <a:highlight>
                <a:srgbClr val="F7F7F7"/>
              </a:highlight>
              <a:latin typeface="Merriweather"/>
              <a:ea typeface="Merriweather"/>
              <a:cs typeface="Merriweather"/>
              <a:sym typeface="Merriweather"/>
            </a:endParaRPr>
          </a:p>
          <a:p>
            <a:pPr marL="0" lvl="0" indent="0" algn="l" rtl="0">
              <a:spcBef>
                <a:spcPts val="0"/>
              </a:spcBef>
              <a:spcAft>
                <a:spcPts val="0"/>
              </a:spcAft>
              <a:buNone/>
            </a:pPr>
            <a:endParaRPr sz="1050">
              <a:solidFill>
                <a:srgbClr val="353535"/>
              </a:solidFill>
              <a:highlight>
                <a:srgbClr val="F7F7F7"/>
              </a:highlight>
              <a:latin typeface="Merriweather"/>
              <a:ea typeface="Merriweather"/>
              <a:cs typeface="Merriweather"/>
              <a:sym typeface="Merriweather"/>
            </a:endParaRPr>
          </a:p>
          <a:p>
            <a:pPr marL="0" lvl="0" indent="0" algn="l" rtl="0">
              <a:spcBef>
                <a:spcPts val="0"/>
              </a:spcBef>
              <a:spcAft>
                <a:spcPts val="0"/>
              </a:spcAft>
              <a:buClr>
                <a:schemeClr val="dk1"/>
              </a:buClr>
              <a:buSzPts val="1100"/>
              <a:buFont typeface="Arial"/>
              <a:buNone/>
            </a:pPr>
            <a:endParaRPr sz="1050">
              <a:solidFill>
                <a:srgbClr val="353535"/>
              </a:solidFill>
              <a:highlight>
                <a:srgbClr val="F7F7F7"/>
              </a:highlight>
              <a:latin typeface="Merriweather"/>
              <a:ea typeface="Merriweather"/>
              <a:cs typeface="Merriweather"/>
              <a:sym typeface="Merriweather"/>
            </a:endParaRPr>
          </a:p>
          <a:p>
            <a:pPr marL="0" lvl="0" indent="0" algn="l" rtl="0">
              <a:spcBef>
                <a:spcPts val="0"/>
              </a:spcBef>
              <a:spcAft>
                <a:spcPts val="0"/>
              </a:spcAft>
              <a:buNone/>
            </a:pPr>
            <a:endParaRPr sz="1050">
              <a:solidFill>
                <a:srgbClr val="353535"/>
              </a:solidFill>
              <a:highlight>
                <a:srgbClr val="F7F7F7"/>
              </a:highlight>
              <a:latin typeface="Merriweather"/>
              <a:ea typeface="Merriweather"/>
              <a:cs typeface="Merriweather"/>
              <a:sym typeface="Merriweathe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1f69c4db287_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1f69c4db287_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[1]: Barabási, &amp; Pósfai, M. (2016). Network science. Cambridge University Press.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sz="1050" strike="sngStrike">
                <a:solidFill>
                  <a:srgbClr val="353535"/>
                </a:solidFill>
                <a:highlight>
                  <a:srgbClr val="F7F7F7"/>
                </a:highlight>
                <a:latin typeface="Merriweather"/>
                <a:ea typeface="Merriweather"/>
                <a:cs typeface="Merriweather"/>
                <a:sym typeface="Merriweather"/>
              </a:rPr>
              <a:t>[2]:  Zhang, &amp; Horvath, S. (2005). A general framework for weighted gene co-expression network analysis. Statistical Applications in Genetics and Molecular Biology, 4(1), Article17–. https://doi.org/10.2202/1544-6115.1128</a:t>
            </a:r>
            <a:endParaRPr sz="1050" strike="sngStrike">
              <a:solidFill>
                <a:srgbClr val="353535"/>
              </a:solidFill>
              <a:highlight>
                <a:srgbClr val="F7F7F7"/>
              </a:highlight>
              <a:latin typeface="Merriweather"/>
              <a:ea typeface="Merriweather"/>
              <a:cs typeface="Merriweather"/>
              <a:sym typeface="Merriweather"/>
            </a:endParaRPr>
          </a:p>
          <a:p>
            <a:pPr marL="0" lvl="0" indent="0" algn="l" rtl="0">
              <a:spcBef>
                <a:spcPts val="0"/>
              </a:spcBef>
              <a:spcAft>
                <a:spcPts val="0"/>
              </a:spcAft>
              <a:buClr>
                <a:schemeClr val="dk1"/>
              </a:buClr>
              <a:buSzPts val="1100"/>
              <a:buFont typeface="Arial"/>
              <a:buNone/>
            </a:pPr>
            <a:endParaRPr sz="1050">
              <a:solidFill>
                <a:srgbClr val="353535"/>
              </a:solidFill>
              <a:highlight>
                <a:srgbClr val="F7F7F7"/>
              </a:highlight>
              <a:latin typeface="Merriweather"/>
              <a:ea typeface="Merriweather"/>
              <a:cs typeface="Merriweather"/>
              <a:sym typeface="Merriweather"/>
            </a:endParaRPr>
          </a:p>
          <a:p>
            <a:pPr marL="0" lvl="0" indent="0" algn="l" rtl="0">
              <a:spcBef>
                <a:spcPts val="0"/>
              </a:spcBef>
              <a:spcAft>
                <a:spcPts val="0"/>
              </a:spcAft>
              <a:buClr>
                <a:schemeClr val="dk1"/>
              </a:buClr>
              <a:buSzPts val="1100"/>
              <a:buFont typeface="Arial"/>
              <a:buNone/>
            </a:pPr>
            <a:r>
              <a:rPr lang="en" sz="1050" strike="sngStrike">
                <a:solidFill>
                  <a:srgbClr val="353535"/>
                </a:solidFill>
                <a:highlight>
                  <a:srgbClr val="F7F7F7"/>
                </a:highlight>
                <a:latin typeface="Merriweather"/>
                <a:ea typeface="Merriweather"/>
                <a:cs typeface="Merriweather"/>
                <a:sym typeface="Merriweather"/>
              </a:rPr>
              <a:t>Possible second source… gene expression network! Image…</a:t>
            </a:r>
            <a:endParaRPr strike="sngStrike"/>
          </a:p>
          <a:p>
            <a:pPr marL="0" lvl="0" indent="0" algn="l" rtl="0">
              <a:spcBef>
                <a:spcPts val="0"/>
              </a:spcBef>
              <a:spcAft>
                <a:spcPts val="0"/>
              </a:spcAft>
              <a:buNone/>
            </a:pPr>
            <a:endParaRPr/>
          </a:p>
          <a:p>
            <a:pPr marL="0" lvl="0" indent="0" algn="l" rtl="0">
              <a:spcBef>
                <a:spcPts val="0"/>
              </a:spcBef>
              <a:spcAft>
                <a:spcPts val="0"/>
              </a:spcAft>
              <a:buNone/>
            </a:pPr>
            <a:r>
              <a:rPr lang="en"/>
              <a:t>In clarifying the differences between networks and graphs, networks are similar to graphs. However, they tend to have more of an applied slant. And these networks are vital to describing everyday interactions.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15d4a68d6f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15d4a68d6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complexity though is what gives rise to the ability to extract meaningful insights from this complexity. We can derive insights from these connections.</a:t>
            </a:r>
            <a:endParaRPr/>
          </a:p>
          <a:p>
            <a:pPr marL="0" lvl="0" indent="0" algn="l" rtl="0">
              <a:spcBef>
                <a:spcPts val="0"/>
              </a:spcBef>
              <a:spcAft>
                <a:spcPts val="0"/>
              </a:spcAft>
              <a:buNone/>
            </a:pPr>
            <a:endParaRPr/>
          </a:p>
          <a:p>
            <a:pPr marL="0" lvl="0" indent="0" algn="l" rtl="0">
              <a:spcBef>
                <a:spcPts val="0"/>
              </a:spcBef>
              <a:spcAft>
                <a:spcPts val="0"/>
              </a:spcAft>
              <a:buNone/>
            </a:pPr>
            <a:r>
              <a:rPr lang="en"/>
              <a:t>When describing networks we can start to look at bigger pictures in its structures. Things like the degree of a node, average degree, and degree distribution give key information about the interconnectivity of the network at a glance. This helps us to understand how much a point is affected by others.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21616e6c091_4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21616e6c091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21616e6c091_4_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21616e6c091_4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1616e6c091_4_5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21616e6c091_4_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1638b45fba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1638b45fba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0"/>
              </a:spcBef>
              <a:spcAft>
                <a:spcPts val="0"/>
              </a:spcAft>
              <a:buClr>
                <a:schemeClr val="lt1"/>
              </a:buClr>
              <a:buSzPts val="1100"/>
              <a:buChar char="○"/>
              <a:defRPr>
                <a:solidFill>
                  <a:schemeClr val="lt1"/>
                </a:solidFill>
              </a:defRPr>
            </a:lvl2pPr>
            <a:lvl3pPr marL="1371600" lvl="2" indent="-298450" algn="ctr">
              <a:spcBef>
                <a:spcPts val="0"/>
              </a:spcBef>
              <a:spcAft>
                <a:spcPts val="0"/>
              </a:spcAft>
              <a:buClr>
                <a:schemeClr val="lt1"/>
              </a:buClr>
              <a:buSzPts val="1100"/>
              <a:buChar char="■"/>
              <a:defRPr>
                <a:solidFill>
                  <a:schemeClr val="lt1"/>
                </a:solidFill>
              </a:defRPr>
            </a:lvl3pPr>
            <a:lvl4pPr marL="1828800" lvl="3" indent="-298450" algn="ctr">
              <a:spcBef>
                <a:spcPts val="0"/>
              </a:spcBef>
              <a:spcAft>
                <a:spcPts val="0"/>
              </a:spcAft>
              <a:buClr>
                <a:schemeClr val="lt1"/>
              </a:buClr>
              <a:buSzPts val="1100"/>
              <a:buChar char="●"/>
              <a:defRPr>
                <a:solidFill>
                  <a:schemeClr val="lt1"/>
                </a:solidFill>
              </a:defRPr>
            </a:lvl4pPr>
            <a:lvl5pPr marL="2286000" lvl="4" indent="-298450" algn="ctr">
              <a:spcBef>
                <a:spcPts val="0"/>
              </a:spcBef>
              <a:spcAft>
                <a:spcPts val="0"/>
              </a:spcAft>
              <a:buClr>
                <a:schemeClr val="lt1"/>
              </a:buClr>
              <a:buSzPts val="1100"/>
              <a:buChar char="○"/>
              <a:defRPr>
                <a:solidFill>
                  <a:schemeClr val="lt1"/>
                </a:solidFill>
              </a:defRPr>
            </a:lvl5pPr>
            <a:lvl6pPr marL="2743200" lvl="5" indent="-298450" algn="ctr">
              <a:spcBef>
                <a:spcPts val="0"/>
              </a:spcBef>
              <a:spcAft>
                <a:spcPts val="0"/>
              </a:spcAft>
              <a:buClr>
                <a:schemeClr val="lt1"/>
              </a:buClr>
              <a:buSzPts val="1100"/>
              <a:buChar char="■"/>
              <a:defRPr>
                <a:solidFill>
                  <a:schemeClr val="lt1"/>
                </a:solidFill>
              </a:defRPr>
            </a:lvl6pPr>
            <a:lvl7pPr marL="3200400" lvl="6" indent="-298450" algn="ctr">
              <a:spcBef>
                <a:spcPts val="0"/>
              </a:spcBef>
              <a:spcAft>
                <a:spcPts val="0"/>
              </a:spcAft>
              <a:buClr>
                <a:schemeClr val="lt1"/>
              </a:buClr>
              <a:buSzPts val="1100"/>
              <a:buChar char="●"/>
              <a:defRPr>
                <a:solidFill>
                  <a:schemeClr val="lt1"/>
                </a:solidFill>
              </a:defRPr>
            </a:lvl7pPr>
            <a:lvl8pPr marL="3657600" lvl="7" indent="-298450" algn="ctr">
              <a:spcBef>
                <a:spcPts val="0"/>
              </a:spcBef>
              <a:spcAft>
                <a:spcPts val="0"/>
              </a:spcAft>
              <a:buClr>
                <a:schemeClr val="lt1"/>
              </a:buClr>
              <a:buSzPts val="1100"/>
              <a:buChar char="○"/>
              <a:defRPr>
                <a:solidFill>
                  <a:schemeClr val="lt1"/>
                </a:solidFill>
              </a:defRPr>
            </a:lvl8pPr>
            <a:lvl9pPr marL="4114800" lvl="8" indent="-298450" algn="ctr">
              <a:spcBef>
                <a:spcPts val="0"/>
              </a:spcBef>
              <a:spcAft>
                <a:spcPts val="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rm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hyperlink" Target="http://drive.google.com/file/d/1-3-Md1yT49nKx4DOvtDNAxHq3DP5wWps/view" TargetMode="External"/><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13.jp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www.stackoverflow.com"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13"/>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Analyzing the Social Network Dynamics of Q&amp;A in Stack Overflow User Data</a:t>
            </a:r>
            <a:endParaRPr/>
          </a:p>
        </p:txBody>
      </p:sp>
      <p:sp>
        <p:nvSpPr>
          <p:cNvPr id="278" name="Google Shape;278;p13"/>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fontScale="92500"/>
          </a:bodyPr>
          <a:lstStyle/>
          <a:p>
            <a:pPr marL="0" lvl="0" indent="0" algn="l" rtl="0">
              <a:spcBef>
                <a:spcPts val="0"/>
              </a:spcBef>
              <a:spcAft>
                <a:spcPts val="0"/>
              </a:spcAft>
              <a:buNone/>
            </a:pPr>
            <a:r>
              <a:rPr lang="en"/>
              <a:t>By: Nathan Chapman, Nick Haviland, Gihane Ndjeuha, Andrew Struthers, and Kollin Trujillo,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22"/>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Data Selection</a:t>
            </a:r>
            <a:endParaRPr/>
          </a:p>
        </p:txBody>
      </p:sp>
      <p:sp>
        <p:nvSpPr>
          <p:cNvPr id="339" name="Google Shape;339;p22"/>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b="1"/>
              <a:t>sx-stackoverflow</a:t>
            </a:r>
            <a:r>
              <a:rPr lang="en"/>
              <a:t> contains a total of 2,601,977 nodes and 63,497,050 temporal edges</a:t>
            </a:r>
            <a:endParaRPr/>
          </a:p>
          <a:p>
            <a:pPr marL="457200" lvl="0" indent="-311150" algn="l" rtl="0">
              <a:spcBef>
                <a:spcPts val="0"/>
              </a:spcBef>
              <a:spcAft>
                <a:spcPts val="0"/>
              </a:spcAft>
              <a:buSzPts val="1300"/>
              <a:buChar char="●"/>
            </a:pPr>
            <a:r>
              <a:rPr lang="en" b="1"/>
              <a:t>sx-stackoverflow-a2q</a:t>
            </a:r>
            <a:r>
              <a:rPr lang="en"/>
              <a:t> has only 17,823,525 temporal edges</a:t>
            </a:r>
            <a:endParaRPr/>
          </a:p>
          <a:p>
            <a:pPr marL="457200" lvl="0" indent="-311150" algn="l" rtl="0">
              <a:spcBef>
                <a:spcPts val="0"/>
              </a:spcBef>
              <a:spcAft>
                <a:spcPts val="0"/>
              </a:spcAft>
              <a:buSzPts val="1300"/>
              <a:buChar char="●"/>
            </a:pPr>
            <a:r>
              <a:rPr lang="en"/>
              <a:t>Since our goal is to identify some emergent phenomena, such as cliques, we don’t need to visualize all of this data. There is simply too much data to visualize effectively</a:t>
            </a:r>
            <a:endParaRPr/>
          </a:p>
          <a:p>
            <a:pPr marL="457200" lvl="0" indent="-311150" algn="l" rtl="0">
              <a:spcBef>
                <a:spcPts val="0"/>
              </a:spcBef>
              <a:spcAft>
                <a:spcPts val="0"/>
              </a:spcAft>
              <a:buSzPts val="1300"/>
              <a:buChar char="●"/>
            </a:pPr>
            <a:r>
              <a:rPr lang="en"/>
              <a:t>Looking at the data</a:t>
            </a:r>
            <a:endParaRPr/>
          </a:p>
          <a:p>
            <a:pPr marL="914400" lvl="1" indent="-298450" algn="l" rtl="0">
              <a:spcBef>
                <a:spcPts val="0"/>
              </a:spcBef>
              <a:spcAft>
                <a:spcPts val="0"/>
              </a:spcAft>
              <a:buSzPts val="1100"/>
              <a:buChar char="○"/>
            </a:pPr>
            <a:r>
              <a:rPr lang="en"/>
              <a:t>25 61 1217627708</a:t>
            </a:r>
            <a:endParaRPr/>
          </a:p>
          <a:p>
            <a:pPr marL="914400" lvl="1" indent="-298450" algn="l" rtl="0">
              <a:spcBef>
                <a:spcPts val="0"/>
              </a:spcBef>
              <a:spcAft>
                <a:spcPts val="0"/>
              </a:spcAft>
              <a:buSzPts val="1100"/>
              <a:buChar char="○"/>
            </a:pPr>
            <a:r>
              <a:rPr lang="en"/>
              <a:t>59 59 1217627895</a:t>
            </a:r>
            <a:endParaRPr/>
          </a:p>
          <a:p>
            <a:pPr marL="914400" lvl="1" indent="-298450" algn="l" rtl="0">
              <a:spcBef>
                <a:spcPts val="0"/>
              </a:spcBef>
              <a:spcAft>
                <a:spcPts val="0"/>
              </a:spcAft>
              <a:buSzPts val="1100"/>
              <a:buChar char="○"/>
            </a:pPr>
            <a:r>
              <a:rPr lang="en"/>
              <a:t>72 9 1217628719</a:t>
            </a:r>
            <a:endParaRPr/>
          </a:p>
          <a:p>
            <a:pPr marL="914400" lvl="1" indent="-298450" algn="l" rtl="0">
              <a:spcBef>
                <a:spcPts val="0"/>
              </a:spcBef>
              <a:spcAft>
                <a:spcPts val="0"/>
              </a:spcAft>
              <a:buSzPts val="1100"/>
              <a:buChar char="○"/>
            </a:pPr>
            <a:r>
              <a:rPr lang="en"/>
              <a:t>61 39 1217629165</a:t>
            </a:r>
            <a:endParaRPr/>
          </a:p>
          <a:p>
            <a:pPr marL="914400" lvl="1" indent="-298450" algn="l" rtl="0">
              <a:spcBef>
                <a:spcPts val="0"/>
              </a:spcBef>
              <a:spcAft>
                <a:spcPts val="0"/>
              </a:spcAft>
              <a:buSzPts val="1100"/>
              <a:buChar char="○"/>
            </a:pPr>
            <a:r>
              <a:rPr lang="en"/>
              <a:t>36 39 1217629413</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23"/>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Network Visualization via Mathematica</a:t>
            </a:r>
            <a:endParaRPr/>
          </a:p>
        </p:txBody>
      </p:sp>
      <p:sp>
        <p:nvSpPr>
          <p:cNvPr id="345" name="Google Shape;345;p23"/>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Mathematica has a whole suite of built-in network analysis and visualization features.</a:t>
            </a:r>
            <a:endParaRPr/>
          </a:p>
          <a:p>
            <a:pPr marL="457200" lvl="0" indent="0" algn="l" rtl="0">
              <a:spcBef>
                <a:spcPts val="1200"/>
              </a:spcBef>
              <a:spcAft>
                <a:spcPts val="0"/>
              </a:spcAft>
              <a:buNone/>
            </a:pPr>
            <a:endParaRPr/>
          </a:p>
          <a:p>
            <a:pPr marL="457200" lvl="0" indent="-311150" algn="l" rtl="0">
              <a:spcBef>
                <a:spcPts val="1200"/>
              </a:spcBef>
              <a:spcAft>
                <a:spcPts val="0"/>
              </a:spcAft>
              <a:buSzPts val="1300"/>
              <a:buChar char="●"/>
            </a:pPr>
            <a:r>
              <a:rPr lang="en"/>
              <a:t>For example…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24"/>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What not to do</a:t>
            </a:r>
            <a:endParaRPr/>
          </a:p>
        </p:txBody>
      </p:sp>
      <p:sp>
        <p:nvSpPr>
          <p:cNvPr id="351" name="Google Shape;351;p24"/>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3D doesn’t add anything</a:t>
            </a:r>
            <a:endParaRPr/>
          </a:p>
        </p:txBody>
      </p:sp>
      <p:pic>
        <p:nvPicPr>
          <p:cNvPr id="352" name="Google Shape;352;p24"/>
          <p:cNvPicPr preferRelativeResize="0"/>
          <p:nvPr/>
        </p:nvPicPr>
        <p:blipFill>
          <a:blip r:embed="rId3">
            <a:alphaModFix/>
          </a:blip>
          <a:stretch>
            <a:fillRect/>
          </a:stretch>
        </p:blipFill>
        <p:spPr>
          <a:xfrm>
            <a:off x="4768200" y="152400"/>
            <a:ext cx="3786808" cy="4838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25"/>
          <p:cNvSpPr txBox="1">
            <a:spLocks noGrp="1"/>
          </p:cNvSpPr>
          <p:nvPr>
            <p:ph type="title" idx="4294967295"/>
          </p:nvPr>
        </p:nvSpPr>
        <p:spPr>
          <a:xfrm>
            <a:off x="1303800" y="598575"/>
            <a:ext cx="3312000" cy="1590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Answering user distribution</a:t>
            </a:r>
            <a:endParaRPr/>
          </a:p>
        </p:txBody>
      </p:sp>
      <p:sp>
        <p:nvSpPr>
          <p:cNvPr id="358" name="Google Shape;358;p25"/>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rmAutofit/>
          </a:bodyPr>
          <a:lstStyle/>
          <a:p>
            <a:pPr marL="457200" lvl="0" indent="-228600" algn="l" rtl="0">
              <a:spcBef>
                <a:spcPts val="0"/>
              </a:spcBef>
              <a:spcAft>
                <a:spcPts val="0"/>
              </a:spcAft>
              <a:buSzPts val="1300"/>
              <a:buNone/>
            </a:pPr>
            <a:r>
              <a:rPr lang="en"/>
              <a:t>Most users that answer questions, answer few</a:t>
            </a:r>
            <a:endParaRPr/>
          </a:p>
        </p:txBody>
      </p:sp>
      <p:pic>
        <p:nvPicPr>
          <p:cNvPr id="359" name="Google Shape;359;p25"/>
          <p:cNvPicPr preferRelativeResize="0"/>
          <p:nvPr/>
        </p:nvPicPr>
        <p:blipFill>
          <a:blip r:embed="rId3">
            <a:alphaModFix/>
          </a:blip>
          <a:stretch>
            <a:fillRect/>
          </a:stretch>
        </p:blipFill>
        <p:spPr>
          <a:xfrm>
            <a:off x="4821200" y="1288600"/>
            <a:ext cx="4223400" cy="256630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26"/>
          <p:cNvSpPr txBox="1">
            <a:spLocks noGrp="1"/>
          </p:cNvSpPr>
          <p:nvPr>
            <p:ph type="title"/>
          </p:nvPr>
        </p:nvSpPr>
        <p:spPr>
          <a:xfrm>
            <a:off x="1303800" y="598575"/>
            <a:ext cx="3312000" cy="574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Communities</a:t>
            </a:r>
            <a:endParaRPr/>
          </a:p>
        </p:txBody>
      </p:sp>
      <p:sp>
        <p:nvSpPr>
          <p:cNvPr id="365" name="Google Shape;365;p26"/>
          <p:cNvSpPr txBox="1">
            <a:spLocks noGrp="1"/>
          </p:cNvSpPr>
          <p:nvPr>
            <p:ph type="body" idx="1"/>
          </p:nvPr>
        </p:nvSpPr>
        <p:spPr>
          <a:xfrm>
            <a:off x="1303800" y="1172775"/>
            <a:ext cx="3312000" cy="33588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We already talked about this!</a:t>
            </a:r>
            <a:endParaRPr/>
          </a:p>
        </p:txBody>
      </p:sp>
      <p:pic>
        <p:nvPicPr>
          <p:cNvPr id="366" name="Google Shape;366;p26"/>
          <p:cNvPicPr preferRelativeResize="0"/>
          <p:nvPr/>
        </p:nvPicPr>
        <p:blipFill>
          <a:blip r:embed="rId3">
            <a:alphaModFix/>
          </a:blip>
          <a:stretch>
            <a:fillRect/>
          </a:stretch>
        </p:blipFill>
        <p:spPr>
          <a:xfrm>
            <a:off x="4821225" y="998938"/>
            <a:ext cx="4223400" cy="314561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2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Non-trivial connected component</a:t>
            </a:r>
            <a:endParaRPr/>
          </a:p>
        </p:txBody>
      </p:sp>
      <p:sp>
        <p:nvSpPr>
          <p:cNvPr id="372" name="Google Shape;372;p2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You can follow links to get from any user to any other user within this set.</a:t>
            </a:r>
            <a:endParaRPr/>
          </a:p>
        </p:txBody>
      </p:sp>
      <p:pic>
        <p:nvPicPr>
          <p:cNvPr id="373" name="Google Shape;373;p27"/>
          <p:cNvPicPr preferRelativeResize="0"/>
          <p:nvPr/>
        </p:nvPicPr>
        <p:blipFill>
          <a:blip r:embed="rId3">
            <a:alphaModFix/>
          </a:blip>
          <a:stretch>
            <a:fillRect/>
          </a:stretch>
        </p:blipFill>
        <p:spPr>
          <a:xfrm>
            <a:off x="4854325" y="726463"/>
            <a:ext cx="4223400" cy="369058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28"/>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Only a single cycle</a:t>
            </a:r>
            <a:endParaRPr/>
          </a:p>
        </p:txBody>
      </p:sp>
      <p:sp>
        <p:nvSpPr>
          <p:cNvPr id="379" name="Google Shape;379;p28"/>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Only one instance of two users asking and answering each other’s questions</a:t>
            </a:r>
            <a:endParaRPr/>
          </a:p>
        </p:txBody>
      </p:sp>
      <p:pic>
        <p:nvPicPr>
          <p:cNvPr id="380" name="Google Shape;380;p28"/>
          <p:cNvPicPr preferRelativeResize="0"/>
          <p:nvPr/>
        </p:nvPicPr>
        <p:blipFill>
          <a:blip r:embed="rId3">
            <a:alphaModFix/>
          </a:blip>
          <a:stretch>
            <a:fillRect/>
          </a:stretch>
        </p:blipFill>
        <p:spPr>
          <a:xfrm>
            <a:off x="4827825" y="726463"/>
            <a:ext cx="4223400" cy="369058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29"/>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Most connected user</a:t>
            </a:r>
            <a:endParaRPr/>
          </a:p>
        </p:txBody>
      </p:sp>
      <p:sp>
        <p:nvSpPr>
          <p:cNvPr id="386" name="Google Shape;386;p29"/>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The subgraph of all users that have interacted with this single user</a:t>
            </a:r>
            <a:endParaRPr/>
          </a:p>
        </p:txBody>
      </p:sp>
      <p:pic>
        <p:nvPicPr>
          <p:cNvPr id="387" name="Google Shape;387;p29"/>
          <p:cNvPicPr preferRelativeResize="0"/>
          <p:nvPr/>
        </p:nvPicPr>
        <p:blipFill>
          <a:blip r:embed="rId3">
            <a:alphaModFix/>
          </a:blip>
          <a:stretch>
            <a:fillRect/>
          </a:stretch>
        </p:blipFill>
        <p:spPr>
          <a:xfrm>
            <a:off x="4834450" y="731350"/>
            <a:ext cx="4223400" cy="368081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30"/>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Interactions in each hour</a:t>
            </a:r>
            <a:endParaRPr/>
          </a:p>
        </p:txBody>
      </p:sp>
      <p:sp>
        <p:nvSpPr>
          <p:cNvPr id="393" name="Google Shape;393;p30"/>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The overall behavior of interactions on the site in each hour</a:t>
            </a:r>
            <a:endParaRPr/>
          </a:p>
        </p:txBody>
      </p:sp>
      <p:pic>
        <p:nvPicPr>
          <p:cNvPr id="394" name="Google Shape;394;p30"/>
          <p:cNvPicPr preferRelativeResize="0"/>
          <p:nvPr/>
        </p:nvPicPr>
        <p:blipFill>
          <a:blip r:embed="rId3">
            <a:alphaModFix/>
          </a:blip>
          <a:stretch>
            <a:fillRect/>
          </a:stretch>
        </p:blipFill>
        <p:spPr>
          <a:xfrm>
            <a:off x="4814575" y="1237275"/>
            <a:ext cx="4223400" cy="266895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31"/>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Interaction time-series animation</a:t>
            </a:r>
            <a:endParaRPr/>
          </a:p>
        </p:txBody>
      </p:sp>
      <p:sp>
        <p:nvSpPr>
          <p:cNvPr id="400" name="Google Shape;400;p31"/>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dirty="0"/>
              <a:t>How the interaction network evolves over time</a:t>
            </a:r>
          </a:p>
          <a:p>
            <a:pPr lvl="1" indent="-311150">
              <a:buSzPts val="1300"/>
              <a:buChar char="●"/>
            </a:pPr>
            <a:r>
              <a:rPr lang="en" dirty="0"/>
              <a:t>This </a:t>
            </a:r>
            <a:r>
              <a:rPr lang="en"/>
              <a:t>video must be CTRL</a:t>
            </a:r>
            <a:r>
              <a:rPr lang="en" dirty="0"/>
              <a:t>+Left Clicked </a:t>
            </a:r>
            <a:r>
              <a:rPr lang="en"/>
              <a:t>to view </a:t>
            </a:r>
            <a:endParaRPr dirty="0"/>
          </a:p>
        </p:txBody>
      </p:sp>
      <p:pic>
        <p:nvPicPr>
          <p:cNvPr id="401" name="Google Shape;401;p31" title="Network_Evolution.mp4">
            <a:hlinkClick r:id="rId3"/>
          </p:cNvPr>
          <p:cNvPicPr preferRelativeResize="0"/>
          <p:nvPr/>
        </p:nvPicPr>
        <p:blipFill>
          <a:blip r:embed="rId4">
            <a:alphaModFix/>
          </a:blip>
          <a:stretch>
            <a:fillRect/>
          </a:stretch>
        </p:blipFill>
        <p:spPr>
          <a:xfrm>
            <a:off x="4768200" y="152400"/>
            <a:ext cx="3870960" cy="48387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1"/>
                                        </p:tgtEl>
                                        <p:attrNameLst>
                                          <p:attrName>style.visibility</p:attrName>
                                        </p:attrNameLst>
                                      </p:cBhvr>
                                      <p:to>
                                        <p:strVal val="visible"/>
                                      </p:to>
                                    </p:set>
                                    <p:animEffect transition="in" filter="fade">
                                      <p:cBhvr>
                                        <p:cTn id="7" dur="1000"/>
                                        <p:tgtEl>
                                          <p:spTgt spid="4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1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What is a graph?</a:t>
            </a:r>
            <a:endParaRPr/>
          </a:p>
        </p:txBody>
      </p:sp>
      <p:sp>
        <p:nvSpPr>
          <p:cNvPr id="284" name="Google Shape;284;p14"/>
          <p:cNvSpPr txBox="1">
            <a:spLocks noGrp="1"/>
          </p:cNvSpPr>
          <p:nvPr>
            <p:ph type="body" idx="1"/>
          </p:nvPr>
        </p:nvSpPr>
        <p:spPr>
          <a:xfrm>
            <a:off x="1303800" y="1990050"/>
            <a:ext cx="31359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solidFill>
                  <a:srgbClr val="353535"/>
                </a:solidFill>
              </a:rPr>
              <a:t>In its most simplest terms, a graph consists of nodes/vertices and edges/links/arcs.</a:t>
            </a:r>
            <a:endParaRPr b="1" u="sng" strike="sngStrike">
              <a:solidFill>
                <a:srgbClr val="353535"/>
              </a:solidFill>
            </a:endParaRPr>
          </a:p>
        </p:txBody>
      </p:sp>
      <p:pic>
        <p:nvPicPr>
          <p:cNvPr id="285" name="Google Shape;285;p14"/>
          <p:cNvPicPr preferRelativeResize="0"/>
          <p:nvPr/>
        </p:nvPicPr>
        <p:blipFill>
          <a:blip r:embed="rId3">
            <a:alphaModFix/>
          </a:blip>
          <a:stretch>
            <a:fillRect/>
          </a:stretch>
        </p:blipFill>
        <p:spPr>
          <a:xfrm>
            <a:off x="4439590" y="0"/>
            <a:ext cx="4704420" cy="5143499"/>
          </a:xfrm>
          <a:prstGeom prst="rect">
            <a:avLst/>
          </a:prstGeom>
          <a:noFill/>
          <a:ln>
            <a:noFill/>
          </a:ln>
        </p:spPr>
      </p:pic>
      <p:sp>
        <p:nvSpPr>
          <p:cNvPr id="286" name="Google Shape;286;p14"/>
          <p:cNvSpPr txBox="1"/>
          <p:nvPr/>
        </p:nvSpPr>
        <p:spPr>
          <a:xfrm>
            <a:off x="3866700" y="4819500"/>
            <a:ext cx="527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u="sng">
                <a:latin typeface="Nunito"/>
                <a:ea typeface="Nunito"/>
                <a:cs typeface="Nunito"/>
                <a:sym typeface="Nunito"/>
              </a:rPr>
              <a:t>source</a:t>
            </a:r>
            <a:r>
              <a:rPr lang="en">
                <a:latin typeface="Nunito"/>
                <a:ea typeface="Nunito"/>
                <a:cs typeface="Nunito"/>
                <a:sym typeface="Nunito"/>
              </a:rPr>
              <a:t>: https://commons.wikimedia.org/wiki/File:6n-graph2.svg</a:t>
            </a:r>
            <a:endParaRPr>
              <a:latin typeface="Nunito"/>
              <a:ea typeface="Nunito"/>
              <a:cs typeface="Nunito"/>
              <a:sym typeface="Nuni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2"/>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Python Visualization</a:t>
            </a:r>
            <a:endParaRPr/>
          </a:p>
        </p:txBody>
      </p:sp>
      <p:sp>
        <p:nvSpPr>
          <p:cNvPr id="407" name="Google Shape;407;p32"/>
          <p:cNvSpPr txBox="1">
            <a:spLocks noGrp="1"/>
          </p:cNvSpPr>
          <p:nvPr>
            <p:ph type="body" idx="1"/>
          </p:nvPr>
        </p:nvSpPr>
        <p:spPr>
          <a:xfrm>
            <a:off x="119150" y="1597875"/>
            <a:ext cx="3389700" cy="3028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We also used Python to visualize the data connection from stackoverflow and we got this graph. If we hover on a node, we can see the number of connections that node has; which means the number of interaction each user has with the others users</a:t>
            </a:r>
            <a:endParaRPr/>
          </a:p>
        </p:txBody>
      </p:sp>
      <p:pic>
        <p:nvPicPr>
          <p:cNvPr id="408" name="Google Shape;408;p32"/>
          <p:cNvPicPr preferRelativeResize="0"/>
          <p:nvPr/>
        </p:nvPicPr>
        <p:blipFill>
          <a:blip r:embed="rId3">
            <a:alphaModFix/>
          </a:blip>
          <a:stretch>
            <a:fillRect/>
          </a:stretch>
        </p:blipFill>
        <p:spPr>
          <a:xfrm>
            <a:off x="3808900" y="1349600"/>
            <a:ext cx="5335099" cy="366932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33"/>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Community visualization</a:t>
            </a:r>
            <a:endParaRPr/>
          </a:p>
        </p:txBody>
      </p:sp>
      <p:sp>
        <p:nvSpPr>
          <p:cNvPr id="414" name="Google Shape;414;p33"/>
          <p:cNvSpPr txBox="1">
            <a:spLocks noGrp="1"/>
          </p:cNvSpPr>
          <p:nvPr>
            <p:ph type="body" idx="1"/>
          </p:nvPr>
        </p:nvSpPr>
        <p:spPr>
          <a:xfrm>
            <a:off x="644000" y="1597875"/>
            <a:ext cx="4004700" cy="3155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We also used the community structures in python to visualize the data connections. Here we can see a couple nodes with same colors. That represent group of users who didn’t ask or answer any questions, some group represent users who ask or answer few or multiple questions</a:t>
            </a:r>
            <a:endParaRPr/>
          </a:p>
        </p:txBody>
      </p:sp>
      <p:pic>
        <p:nvPicPr>
          <p:cNvPr id="415" name="Google Shape;415;p33"/>
          <p:cNvPicPr preferRelativeResize="0"/>
          <p:nvPr/>
        </p:nvPicPr>
        <p:blipFill>
          <a:blip r:embed="rId3">
            <a:alphaModFix/>
          </a:blip>
          <a:stretch>
            <a:fillRect/>
          </a:stretch>
        </p:blipFill>
        <p:spPr>
          <a:xfrm>
            <a:off x="4881675" y="1484575"/>
            <a:ext cx="4187402" cy="32690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3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Interesting Findings</a:t>
            </a:r>
            <a:endParaRPr/>
          </a:p>
        </p:txBody>
      </p:sp>
      <p:sp>
        <p:nvSpPr>
          <p:cNvPr id="421" name="Google Shape;421;p34"/>
          <p:cNvSpPr txBox="1">
            <a:spLocks noGrp="1"/>
          </p:cNvSpPr>
          <p:nvPr>
            <p:ph type="body" idx="1"/>
          </p:nvPr>
        </p:nvSpPr>
        <p:spPr>
          <a:xfrm>
            <a:off x="1303800" y="1990050"/>
            <a:ext cx="40497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There is only one instance of two people asking and answering each others questions</a:t>
            </a:r>
            <a:endParaRPr/>
          </a:p>
          <a:p>
            <a:pPr marL="914400" lvl="1" indent="-298450" algn="l" rtl="0">
              <a:spcBef>
                <a:spcPts val="0"/>
              </a:spcBef>
              <a:spcAft>
                <a:spcPts val="0"/>
              </a:spcAft>
              <a:buSzPts val="1100"/>
              <a:buChar char="○"/>
            </a:pPr>
            <a:r>
              <a:rPr lang="en"/>
              <a:t>Person a asked a question that person b answered, then person b asked a question that person a answered</a:t>
            </a:r>
            <a:endParaRPr/>
          </a:p>
          <a:p>
            <a:pPr marL="914400" lvl="1" indent="-298450" algn="l" rtl="0">
              <a:spcBef>
                <a:spcPts val="0"/>
              </a:spcBef>
              <a:spcAft>
                <a:spcPts val="0"/>
              </a:spcAft>
              <a:buSzPts val="1100"/>
              <a:buChar char="○"/>
            </a:pPr>
            <a:r>
              <a:rPr lang="en"/>
              <a:t>Known as a “cycle”</a:t>
            </a:r>
            <a:endParaRPr/>
          </a:p>
        </p:txBody>
      </p:sp>
      <p:pic>
        <p:nvPicPr>
          <p:cNvPr id="422" name="Google Shape;422;p34"/>
          <p:cNvPicPr preferRelativeResize="0"/>
          <p:nvPr/>
        </p:nvPicPr>
        <p:blipFill>
          <a:blip r:embed="rId3">
            <a:alphaModFix/>
          </a:blip>
          <a:stretch>
            <a:fillRect/>
          </a:stretch>
        </p:blipFill>
        <p:spPr>
          <a:xfrm>
            <a:off x="5353499" y="1990062"/>
            <a:ext cx="2980850" cy="26034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3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Interesting Findings</a:t>
            </a:r>
            <a:endParaRPr/>
          </a:p>
        </p:txBody>
      </p:sp>
      <p:sp>
        <p:nvSpPr>
          <p:cNvPr id="428" name="Google Shape;428;p35"/>
          <p:cNvSpPr txBox="1">
            <a:spLocks noGrp="1"/>
          </p:cNvSpPr>
          <p:nvPr>
            <p:ph type="body" idx="1"/>
          </p:nvPr>
        </p:nvSpPr>
        <p:spPr>
          <a:xfrm>
            <a:off x="1303800" y="1990050"/>
            <a:ext cx="39429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In the time series histogram, the most interactions happen late at night</a:t>
            </a:r>
            <a:endParaRPr/>
          </a:p>
          <a:p>
            <a:pPr marL="914400" lvl="1" indent="-298450" algn="l" rtl="0">
              <a:spcBef>
                <a:spcPts val="0"/>
              </a:spcBef>
              <a:spcAft>
                <a:spcPts val="0"/>
              </a:spcAft>
              <a:buSzPts val="1100"/>
              <a:buChar char="○"/>
            </a:pPr>
            <a:r>
              <a:rPr lang="en"/>
              <a:t>Typical for programmers to be up in the middle of the night bug fixing</a:t>
            </a:r>
            <a:endParaRPr/>
          </a:p>
          <a:p>
            <a:pPr marL="1371600" lvl="2" indent="-298450" algn="l" rtl="0">
              <a:spcBef>
                <a:spcPts val="0"/>
              </a:spcBef>
              <a:spcAft>
                <a:spcPts val="0"/>
              </a:spcAft>
              <a:buSzPts val="1100"/>
              <a:buChar char="■"/>
            </a:pPr>
            <a:r>
              <a:rPr lang="en"/>
              <a:t>Or the more likely option, people around the world interacting with this site during normal business operating hours in their preferred timezone</a:t>
            </a:r>
            <a:endParaRPr/>
          </a:p>
        </p:txBody>
      </p:sp>
      <p:pic>
        <p:nvPicPr>
          <p:cNvPr id="429" name="Google Shape;429;p35"/>
          <p:cNvPicPr preferRelativeResize="0"/>
          <p:nvPr/>
        </p:nvPicPr>
        <p:blipFill>
          <a:blip r:embed="rId3">
            <a:alphaModFix/>
          </a:blip>
          <a:stretch>
            <a:fillRect/>
          </a:stretch>
        </p:blipFill>
        <p:spPr>
          <a:xfrm>
            <a:off x="5246705" y="1990038"/>
            <a:ext cx="3087575" cy="19511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3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Interesting Findings</a:t>
            </a:r>
            <a:endParaRPr/>
          </a:p>
        </p:txBody>
      </p:sp>
      <p:sp>
        <p:nvSpPr>
          <p:cNvPr id="435" name="Google Shape;435;p36"/>
          <p:cNvSpPr txBox="1">
            <a:spLocks noGrp="1"/>
          </p:cNvSpPr>
          <p:nvPr>
            <p:ph type="body" idx="1"/>
          </p:nvPr>
        </p:nvSpPr>
        <p:spPr>
          <a:xfrm>
            <a:off x="1303800" y="1990050"/>
            <a:ext cx="24570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Most people have low to mid-teen number of answers to questions, but one user in this time frame had more than 70 answers to questions in the 5 days of data we looked at</a:t>
            </a:r>
            <a:endParaRPr/>
          </a:p>
          <a:p>
            <a:pPr marL="0" lvl="0" indent="0" algn="l" rtl="0">
              <a:spcBef>
                <a:spcPts val="1200"/>
              </a:spcBef>
              <a:spcAft>
                <a:spcPts val="1200"/>
              </a:spcAft>
              <a:buNone/>
            </a:pPr>
            <a:endParaRPr/>
          </a:p>
        </p:txBody>
      </p:sp>
      <p:pic>
        <p:nvPicPr>
          <p:cNvPr id="436" name="Google Shape;436;p36"/>
          <p:cNvPicPr preferRelativeResize="0"/>
          <p:nvPr/>
        </p:nvPicPr>
        <p:blipFill>
          <a:blip r:embed="rId3">
            <a:alphaModFix/>
          </a:blip>
          <a:stretch>
            <a:fillRect/>
          </a:stretch>
        </p:blipFill>
        <p:spPr>
          <a:xfrm>
            <a:off x="3760800" y="1990048"/>
            <a:ext cx="4573574" cy="22800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p37"/>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References</a:t>
            </a:r>
            <a:endParaRPr/>
          </a:p>
        </p:txBody>
      </p:sp>
      <p:sp>
        <p:nvSpPr>
          <p:cNvPr id="442" name="Google Shape;442;p37"/>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457200" lvl="0" indent="-298450" algn="l" rtl="0">
              <a:lnSpc>
                <a:spcPct val="100000"/>
              </a:lnSpc>
              <a:spcBef>
                <a:spcPts val="0"/>
              </a:spcBef>
              <a:spcAft>
                <a:spcPts val="0"/>
              </a:spcAft>
              <a:buClr>
                <a:srgbClr val="000000"/>
              </a:buClr>
              <a:buSzPts val="1100"/>
              <a:buFont typeface="Arial"/>
              <a:buAutoNum type="arabicPeriod"/>
            </a:pPr>
            <a:r>
              <a:rPr lang="en" sz="1100">
                <a:solidFill>
                  <a:srgbClr val="000000"/>
                </a:solidFill>
                <a:latin typeface="Arial"/>
                <a:ea typeface="Arial"/>
                <a:cs typeface="Arial"/>
                <a:sym typeface="Arial"/>
              </a:rPr>
              <a:t>Barabási, &amp; Pósfai, M. (2016). Network science. Cambridge University Press.</a:t>
            </a:r>
            <a:endParaRPr sz="1100">
              <a:solidFill>
                <a:srgbClr val="000000"/>
              </a:solidFill>
              <a:latin typeface="Arial"/>
              <a:ea typeface="Arial"/>
              <a:cs typeface="Arial"/>
              <a:sym typeface="Arial"/>
            </a:endParaRPr>
          </a:p>
          <a:p>
            <a:pPr marL="457200" lvl="0" indent="-298450" algn="l" rtl="0">
              <a:spcBef>
                <a:spcPts val="0"/>
              </a:spcBef>
              <a:spcAft>
                <a:spcPts val="0"/>
              </a:spcAft>
              <a:buClr>
                <a:srgbClr val="000000"/>
              </a:buClr>
              <a:buSzPts val="1100"/>
              <a:buFont typeface="Arial"/>
              <a:buAutoNum type="arabicPeriod"/>
            </a:pPr>
            <a:r>
              <a:rPr lang="en" sz="1100">
                <a:solidFill>
                  <a:srgbClr val="000000"/>
                </a:solidFill>
                <a:latin typeface="Arial"/>
                <a:ea typeface="Arial"/>
                <a:cs typeface="Arial"/>
                <a:sym typeface="Arial"/>
              </a:rPr>
              <a:t>Vatsal, Vatsal. “Louvain's Algorithm for Community Detection in Python.” </a:t>
            </a:r>
            <a:r>
              <a:rPr lang="en" sz="1100" i="1">
                <a:solidFill>
                  <a:srgbClr val="000000"/>
                </a:solidFill>
                <a:latin typeface="Arial"/>
                <a:ea typeface="Arial"/>
                <a:cs typeface="Arial"/>
                <a:sym typeface="Arial"/>
              </a:rPr>
              <a:t>Medium</a:t>
            </a:r>
            <a:r>
              <a:rPr lang="en" sz="1100">
                <a:solidFill>
                  <a:srgbClr val="000000"/>
                </a:solidFill>
                <a:latin typeface="Arial"/>
                <a:ea typeface="Arial"/>
                <a:cs typeface="Arial"/>
                <a:sym typeface="Arial"/>
              </a:rPr>
              <a:t>, Towards Data Science, 23 May 2022, https://towardsdatascience.com/louvains-algorithm-for-community-detection-in-python-95ff7f675306. </a:t>
            </a:r>
            <a:endParaRPr sz="1100">
              <a:solidFill>
                <a:srgbClr val="000000"/>
              </a:solidFill>
              <a:latin typeface="Arial"/>
              <a:ea typeface="Arial"/>
              <a:cs typeface="Arial"/>
              <a:sym typeface="Arial"/>
            </a:endParaRPr>
          </a:p>
          <a:p>
            <a:pPr marL="457200" lvl="0" indent="-298450" algn="l" rtl="0">
              <a:spcBef>
                <a:spcPts val="0"/>
              </a:spcBef>
              <a:spcAft>
                <a:spcPts val="0"/>
              </a:spcAft>
              <a:buClr>
                <a:srgbClr val="000000"/>
              </a:buClr>
              <a:buSzPts val="1100"/>
              <a:buFont typeface="Arial"/>
              <a:buAutoNum type="arabicPeriod"/>
            </a:pPr>
            <a:r>
              <a:rPr lang="en" sz="1100">
                <a:solidFill>
                  <a:srgbClr val="000000"/>
                </a:solidFill>
                <a:latin typeface="Arial"/>
                <a:ea typeface="Arial"/>
                <a:cs typeface="Arial"/>
                <a:sym typeface="Arial"/>
              </a:rPr>
              <a:t>Despot, Ivan. “Understanding Community Detection Algorithms with Python Networkx.” </a:t>
            </a:r>
            <a:r>
              <a:rPr lang="en" sz="1100" i="1">
                <a:solidFill>
                  <a:srgbClr val="000000"/>
                </a:solidFill>
                <a:latin typeface="Arial"/>
                <a:ea typeface="Arial"/>
                <a:cs typeface="Arial"/>
                <a:sym typeface="Arial"/>
              </a:rPr>
              <a:t>Memgraph</a:t>
            </a:r>
            <a:r>
              <a:rPr lang="en" sz="1100">
                <a:solidFill>
                  <a:srgbClr val="000000"/>
                </a:solidFill>
                <a:latin typeface="Arial"/>
                <a:ea typeface="Arial"/>
                <a:cs typeface="Arial"/>
                <a:sym typeface="Arial"/>
              </a:rPr>
              <a:t>, 23 Mar. 2021, https://memgraph.com/blog/community-detection-algorithms-with-python-networkx. </a:t>
            </a:r>
            <a:endParaRPr sz="1100">
              <a:solidFill>
                <a:srgbClr val="000000"/>
              </a:solidFill>
              <a:latin typeface="Arial"/>
              <a:ea typeface="Arial"/>
              <a:cs typeface="Arial"/>
              <a:sym typeface="Arial"/>
            </a:endParaRPr>
          </a:p>
          <a:p>
            <a:pPr marL="457200" lvl="0" indent="-298450" algn="l" rtl="0">
              <a:lnSpc>
                <a:spcPct val="100000"/>
              </a:lnSpc>
              <a:spcBef>
                <a:spcPts val="0"/>
              </a:spcBef>
              <a:spcAft>
                <a:spcPts val="0"/>
              </a:spcAft>
              <a:buClr>
                <a:srgbClr val="000000"/>
              </a:buClr>
              <a:buSzPts val="1100"/>
              <a:buFont typeface="Arial"/>
              <a:buAutoNum type="arabicPeriod"/>
            </a:pPr>
            <a:r>
              <a:rPr lang="en" sz="1100">
                <a:solidFill>
                  <a:srgbClr val="000000"/>
                </a:solidFill>
                <a:latin typeface="Arial"/>
                <a:ea typeface="Arial"/>
                <a:cs typeface="Arial"/>
                <a:sym typeface="Arial"/>
              </a:rPr>
              <a:t>Wolfram Research (2012), CommunityGraphPlot, Wolfram Language function, https://reference.wolfram.com/language/ref/CommunityGraphPlot.html.</a:t>
            </a:r>
            <a:endParaRPr sz="1100">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1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Applications of Graphs</a:t>
            </a:r>
            <a:endParaRPr/>
          </a:p>
        </p:txBody>
      </p:sp>
      <p:sp>
        <p:nvSpPr>
          <p:cNvPr id="292" name="Google Shape;292;p15"/>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Mention protein-protein interactions. interactomics/connectomics, ecological networks, Crime networks, traffic, and cellular networks, </a:t>
            </a:r>
            <a:endParaRPr/>
          </a:p>
          <a:p>
            <a:pPr marL="0" lvl="0" indent="0" algn="l" rtl="0">
              <a:spcBef>
                <a:spcPts val="1200"/>
              </a:spcBef>
              <a:spcAft>
                <a:spcPts val="1200"/>
              </a:spcAft>
              <a:buNone/>
            </a:pPr>
            <a:r>
              <a:rPr lang="en"/>
              <a:t>And in our case, Social networks.  We aim to describe the social dynamics of users in Stack Overflow via a user-interaction network.</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1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What are networks</a:t>
            </a:r>
            <a:endParaRPr/>
          </a:p>
        </p:txBody>
      </p:sp>
      <p:sp>
        <p:nvSpPr>
          <p:cNvPr id="298" name="Google Shape;298;p16"/>
          <p:cNvSpPr txBox="1">
            <a:spLocks noGrp="1"/>
          </p:cNvSpPr>
          <p:nvPr>
            <p:ph type="body" idx="1"/>
          </p:nvPr>
        </p:nvSpPr>
        <p:spPr>
          <a:xfrm>
            <a:off x="256475" y="1704950"/>
            <a:ext cx="3087000" cy="3290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Networks are graphs that are…</a:t>
            </a:r>
            <a:endParaRPr/>
          </a:p>
          <a:p>
            <a:pPr marL="457200" lvl="0" indent="-311150" algn="l" rtl="0">
              <a:spcBef>
                <a:spcPts val="1200"/>
              </a:spcBef>
              <a:spcAft>
                <a:spcPts val="0"/>
              </a:spcAft>
              <a:buSzPts val="1300"/>
              <a:buChar char="●"/>
            </a:pPr>
            <a:r>
              <a:rPr lang="en"/>
              <a:t>Networks synonymous with graphs. </a:t>
            </a:r>
            <a:endParaRPr/>
          </a:p>
          <a:p>
            <a:pPr marL="914400" lvl="1" indent="-298450" algn="l" rtl="0">
              <a:spcBef>
                <a:spcPts val="0"/>
              </a:spcBef>
              <a:spcAft>
                <a:spcPts val="0"/>
              </a:spcAft>
              <a:buSzPts val="1100"/>
              <a:buChar char="○"/>
            </a:pPr>
            <a:r>
              <a:rPr lang="en"/>
              <a:t>Difference in math versus more applied.</a:t>
            </a:r>
            <a:endParaRPr/>
          </a:p>
          <a:p>
            <a:pPr marL="457200" lvl="0" indent="-311150" algn="l" rtl="0">
              <a:spcBef>
                <a:spcPts val="0"/>
              </a:spcBef>
              <a:spcAft>
                <a:spcPts val="0"/>
              </a:spcAft>
              <a:buSzPts val="1300"/>
              <a:buChar char="●"/>
            </a:pPr>
            <a:r>
              <a:rPr lang="en"/>
              <a:t>Vital in describing everyday interactions.</a:t>
            </a:r>
            <a:endParaRPr/>
          </a:p>
        </p:txBody>
      </p:sp>
      <p:pic>
        <p:nvPicPr>
          <p:cNvPr id="299" name="Google Shape;299;p16"/>
          <p:cNvPicPr preferRelativeResize="0"/>
          <p:nvPr/>
        </p:nvPicPr>
        <p:blipFill>
          <a:blip r:embed="rId3">
            <a:alphaModFix/>
          </a:blip>
          <a:stretch>
            <a:fillRect/>
          </a:stretch>
        </p:blipFill>
        <p:spPr>
          <a:xfrm>
            <a:off x="4572000" y="1366503"/>
            <a:ext cx="4571999" cy="3438548"/>
          </a:xfrm>
          <a:prstGeom prst="rect">
            <a:avLst/>
          </a:prstGeom>
          <a:noFill/>
          <a:ln>
            <a:noFill/>
          </a:ln>
        </p:spPr>
      </p:pic>
      <p:sp>
        <p:nvSpPr>
          <p:cNvPr id="300" name="Google Shape;300;p16"/>
          <p:cNvSpPr txBox="1"/>
          <p:nvPr/>
        </p:nvSpPr>
        <p:spPr>
          <a:xfrm>
            <a:off x="4753275" y="4813700"/>
            <a:ext cx="4431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latin typeface="Nunito"/>
                <a:ea typeface="Nunito"/>
                <a:cs typeface="Nunito"/>
                <a:sym typeface="Nunito"/>
              </a:rPr>
              <a:t>Adapted from </a:t>
            </a:r>
            <a:r>
              <a:rPr lang="en" sz="1100"/>
              <a:t>Barabási, &amp; Pósfai, M. (2016).</a:t>
            </a:r>
            <a:endParaRPr sz="1100">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17"/>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Graphs/Networks Are a Part of a More Complex System</a:t>
            </a:r>
            <a:endParaRPr/>
          </a:p>
        </p:txBody>
      </p:sp>
      <p:sp>
        <p:nvSpPr>
          <p:cNvPr id="306" name="Google Shape;306;p17"/>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Composed of many interconnected parts (dictionary.com) </a:t>
            </a:r>
            <a:endParaRPr/>
          </a:p>
          <a:p>
            <a:pPr marL="457200" lvl="0" indent="-311150" algn="l" rtl="0">
              <a:spcBef>
                <a:spcPts val="0"/>
              </a:spcBef>
              <a:spcAft>
                <a:spcPts val="0"/>
              </a:spcAft>
              <a:buSzPts val="1300"/>
              <a:buChar char="●"/>
            </a:pPr>
            <a:r>
              <a:rPr lang="en"/>
              <a:t>There are a few key properties used to describe a network [1]:</a:t>
            </a:r>
            <a:endParaRPr/>
          </a:p>
          <a:p>
            <a:pPr marL="914400" lvl="1" indent="-298450" algn="l" rtl="0">
              <a:spcBef>
                <a:spcPts val="0"/>
              </a:spcBef>
              <a:spcAft>
                <a:spcPts val="0"/>
              </a:spcAft>
              <a:buSzPts val="1100"/>
              <a:buChar char="○"/>
            </a:pPr>
            <a:r>
              <a:rPr lang="en"/>
              <a:t>Degree of a node</a:t>
            </a:r>
            <a:endParaRPr/>
          </a:p>
          <a:p>
            <a:pPr marL="914400" lvl="1" indent="-298450" algn="l" rtl="0">
              <a:spcBef>
                <a:spcPts val="0"/>
              </a:spcBef>
              <a:spcAft>
                <a:spcPts val="0"/>
              </a:spcAft>
              <a:buSzPts val="1100"/>
              <a:buChar char="○"/>
            </a:pPr>
            <a:r>
              <a:rPr lang="en"/>
              <a:t>Average degree</a:t>
            </a:r>
            <a:endParaRPr/>
          </a:p>
          <a:p>
            <a:pPr marL="914400" lvl="1" indent="-298450" algn="l" rtl="0">
              <a:spcBef>
                <a:spcPts val="0"/>
              </a:spcBef>
              <a:spcAft>
                <a:spcPts val="0"/>
              </a:spcAft>
              <a:buSzPts val="1100"/>
              <a:buChar char="○"/>
            </a:pPr>
            <a:r>
              <a:rPr lang="en"/>
              <a:t>Degree distribution</a:t>
            </a:r>
            <a:endParaRPr/>
          </a:p>
          <a:p>
            <a:pPr marL="457200" lvl="0" indent="-311150" algn="l" rtl="0">
              <a:spcBef>
                <a:spcPts val="0"/>
              </a:spcBef>
              <a:spcAft>
                <a:spcPts val="0"/>
              </a:spcAft>
              <a:buSzPts val="1300"/>
              <a:buChar char="●"/>
            </a:pPr>
            <a:r>
              <a:rPr lang="en"/>
              <a:t>There are also different ways how to represent these networks that we have seen in class:</a:t>
            </a:r>
            <a:endParaRPr/>
          </a:p>
          <a:p>
            <a:pPr marL="914400" lvl="1" indent="-298450" algn="l" rtl="0">
              <a:spcBef>
                <a:spcPts val="0"/>
              </a:spcBef>
              <a:spcAft>
                <a:spcPts val="0"/>
              </a:spcAft>
              <a:buSzPts val="1100"/>
              <a:buChar char="○"/>
            </a:pPr>
            <a:r>
              <a:rPr lang="en"/>
              <a:t>Adjacency matrix</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18"/>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Community Structures</a:t>
            </a:r>
            <a:endParaRPr/>
          </a:p>
        </p:txBody>
      </p:sp>
      <p:sp>
        <p:nvSpPr>
          <p:cNvPr id="312" name="Google Shape;312;p18"/>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Community structure refers to the tendency for groups of nodes in a network to become more interconnected than the rest of the network</a:t>
            </a:r>
            <a:endParaRPr/>
          </a:p>
          <a:p>
            <a:pPr marL="457200" lvl="0" indent="-311150" algn="l" rtl="0">
              <a:spcBef>
                <a:spcPts val="0"/>
              </a:spcBef>
              <a:spcAft>
                <a:spcPts val="0"/>
              </a:spcAft>
              <a:buSzPts val="1300"/>
              <a:buChar char="●"/>
            </a:pPr>
            <a:r>
              <a:rPr lang="en"/>
              <a:t>Examples of community structures can be seen without needing to be drawn in a graph: in a social network based around students, those at the same school would be further interconnected</a:t>
            </a:r>
            <a:endParaRPr/>
          </a:p>
          <a:p>
            <a:pPr marL="457200" lvl="0" indent="-311150" algn="l" rtl="0">
              <a:spcBef>
                <a:spcPts val="0"/>
              </a:spcBef>
              <a:spcAft>
                <a:spcPts val="0"/>
              </a:spcAft>
              <a:buSzPts val="1300"/>
              <a:buChar char="●"/>
            </a:pPr>
            <a:r>
              <a:rPr lang="en"/>
              <a:t>Community structures give insight into the function of the network and provide further insight that can be difficult to see with just a network</a:t>
            </a:r>
            <a:endParaRPr/>
          </a:p>
          <a:p>
            <a:pPr marL="0" lvl="0" indent="0" algn="l" rtl="0">
              <a:spcBef>
                <a:spcPts val="1200"/>
              </a:spcBef>
              <a:spcAft>
                <a:spcPts val="120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19"/>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Algorithms for Community Structures</a:t>
            </a:r>
            <a:endParaRPr/>
          </a:p>
        </p:txBody>
      </p:sp>
      <p:sp>
        <p:nvSpPr>
          <p:cNvPr id="318" name="Google Shape;318;p19"/>
          <p:cNvSpPr txBox="1">
            <a:spLocks noGrp="1"/>
          </p:cNvSpPr>
          <p:nvPr>
            <p:ph type="body" idx="1"/>
          </p:nvPr>
        </p:nvSpPr>
        <p:spPr>
          <a:xfrm>
            <a:off x="1303800" y="1888000"/>
            <a:ext cx="70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Hierarchical Clustering: Pairs of nodes are evaluated based on some measure of similarity, then grouped as a community if they are similar enough to each other or dissimilar enough to other communities.</a:t>
            </a:r>
            <a:endParaRPr/>
          </a:p>
          <a:p>
            <a:pPr marL="457200" lvl="0" indent="-311150" algn="l" rtl="0">
              <a:spcBef>
                <a:spcPts val="0"/>
              </a:spcBef>
              <a:spcAft>
                <a:spcPts val="0"/>
              </a:spcAft>
              <a:buSzPts val="1300"/>
              <a:buChar char="●"/>
            </a:pPr>
            <a:r>
              <a:rPr lang="en"/>
              <a:t>Girvan-Newman Algorithm: Finds edges between nodes that connect communities and delete then, leaving communities as separate within the network, example shown below. </a:t>
            </a:r>
            <a:endParaRPr/>
          </a:p>
          <a:p>
            <a:pPr marL="457200" lvl="0" indent="-311150" algn="l" rtl="0">
              <a:spcBef>
                <a:spcPts val="0"/>
              </a:spcBef>
              <a:spcAft>
                <a:spcPts val="0"/>
              </a:spcAft>
              <a:buSzPts val="1300"/>
              <a:buChar char="●"/>
            </a:pPr>
            <a:r>
              <a:rPr lang="en"/>
              <a:t>Modularity Maximization: Finds a measure of modularity from searching over different possible clusters of nodes within a network. Typically fails to detect small communities</a:t>
            </a:r>
            <a:endParaRPr/>
          </a:p>
        </p:txBody>
      </p:sp>
      <p:pic>
        <p:nvPicPr>
          <p:cNvPr id="319" name="Google Shape;319;p19"/>
          <p:cNvPicPr preferRelativeResize="0"/>
          <p:nvPr/>
        </p:nvPicPr>
        <p:blipFill>
          <a:blip r:embed="rId3">
            <a:alphaModFix/>
          </a:blip>
          <a:stretch>
            <a:fillRect/>
          </a:stretch>
        </p:blipFill>
        <p:spPr>
          <a:xfrm>
            <a:off x="0" y="4006625"/>
            <a:ext cx="4380150" cy="1136875"/>
          </a:xfrm>
          <a:prstGeom prst="rect">
            <a:avLst/>
          </a:prstGeom>
          <a:noFill/>
          <a:ln>
            <a:noFill/>
          </a:ln>
        </p:spPr>
      </p:pic>
      <p:pic>
        <p:nvPicPr>
          <p:cNvPr id="320" name="Google Shape;320;p19"/>
          <p:cNvPicPr preferRelativeResize="0"/>
          <p:nvPr/>
        </p:nvPicPr>
        <p:blipFill>
          <a:blip r:embed="rId4">
            <a:alphaModFix/>
          </a:blip>
          <a:stretch>
            <a:fillRect/>
          </a:stretch>
        </p:blipFill>
        <p:spPr>
          <a:xfrm>
            <a:off x="4910825" y="4006625"/>
            <a:ext cx="4233174" cy="11368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0"/>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Using Community Structures</a:t>
            </a:r>
            <a:endParaRPr/>
          </a:p>
        </p:txBody>
      </p:sp>
      <p:sp>
        <p:nvSpPr>
          <p:cNvPr id="326" name="Google Shape;326;p20"/>
          <p:cNvSpPr txBox="1">
            <a:spLocks noGrp="1"/>
          </p:cNvSpPr>
          <p:nvPr>
            <p:ph type="body" idx="1"/>
          </p:nvPr>
        </p:nvSpPr>
        <p:spPr>
          <a:xfrm>
            <a:off x="0" y="1597875"/>
            <a:ext cx="3645300" cy="2831700"/>
          </a:xfrm>
          <a:prstGeom prst="rect">
            <a:avLst/>
          </a:prstGeom>
        </p:spPr>
        <p:txBody>
          <a:bodyPr spcFirstLastPara="1" wrap="square" lIns="91425" tIns="91425" rIns="91425" bIns="91425" anchor="t" anchorCtr="0">
            <a:noAutofit/>
          </a:bodyPr>
          <a:lstStyle/>
          <a:p>
            <a:pPr marL="457200" lvl="0" indent="-311467" algn="l" rtl="0">
              <a:lnSpc>
                <a:spcPct val="95000"/>
              </a:lnSpc>
              <a:spcBef>
                <a:spcPts val="0"/>
              </a:spcBef>
              <a:spcAft>
                <a:spcPts val="0"/>
              </a:spcAft>
              <a:buSzPts val="1305"/>
              <a:buChar char="●"/>
            </a:pPr>
            <a:r>
              <a:rPr lang="en" sz="1305"/>
              <a:t>In Python, there are numerous packages which implement some of the algorithms previously mentioned, like gervin_newman in networkX or community made packages which implement various algorithms. </a:t>
            </a:r>
            <a:endParaRPr sz="1305"/>
          </a:p>
          <a:p>
            <a:pPr marL="457200" lvl="0" indent="0" algn="l" rtl="0">
              <a:lnSpc>
                <a:spcPct val="95000"/>
              </a:lnSpc>
              <a:spcBef>
                <a:spcPts val="1200"/>
              </a:spcBef>
              <a:spcAft>
                <a:spcPts val="0"/>
              </a:spcAft>
              <a:buSzPts val="935"/>
              <a:buNone/>
            </a:pPr>
            <a:endParaRPr sz="1305"/>
          </a:p>
          <a:p>
            <a:pPr marL="457200" lvl="0" indent="-311467" algn="l" rtl="0">
              <a:lnSpc>
                <a:spcPct val="95000"/>
              </a:lnSpc>
              <a:spcBef>
                <a:spcPts val="1200"/>
              </a:spcBef>
              <a:spcAft>
                <a:spcPts val="0"/>
              </a:spcAft>
              <a:buSzPts val="1305"/>
              <a:buChar char="●"/>
            </a:pPr>
            <a:r>
              <a:rPr lang="en" sz="1305"/>
              <a:t>Mathematica has a built in function for implementing community structures on a network, CommunityGraphPlot, which can generate community structures or take in user given communities. </a:t>
            </a:r>
            <a:endParaRPr sz="1305"/>
          </a:p>
        </p:txBody>
      </p:sp>
      <p:pic>
        <p:nvPicPr>
          <p:cNvPr id="327" name="Google Shape;327;p20"/>
          <p:cNvPicPr preferRelativeResize="0"/>
          <p:nvPr/>
        </p:nvPicPr>
        <p:blipFill>
          <a:blip r:embed="rId3">
            <a:alphaModFix/>
          </a:blip>
          <a:stretch>
            <a:fillRect/>
          </a:stretch>
        </p:blipFill>
        <p:spPr>
          <a:xfrm>
            <a:off x="3931125" y="1260926"/>
            <a:ext cx="5212874" cy="38825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21"/>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Data Selection</a:t>
            </a:r>
            <a:endParaRPr/>
          </a:p>
        </p:txBody>
      </p:sp>
      <p:sp>
        <p:nvSpPr>
          <p:cNvPr id="333" name="Google Shape;333;p21"/>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lnSpcReduction="10000"/>
          </a:bodyPr>
          <a:lstStyle/>
          <a:p>
            <a:pPr marL="457200" lvl="0" indent="-311150" algn="l" rtl="0">
              <a:spcBef>
                <a:spcPts val="0"/>
              </a:spcBef>
              <a:spcAft>
                <a:spcPts val="0"/>
              </a:spcAft>
              <a:buSzPts val="1300"/>
              <a:buChar char="●"/>
            </a:pPr>
            <a:r>
              <a:rPr lang="en"/>
              <a:t>Our dataset comes from the Stanford Network Analysis Project (SNAP). This database contains many different network-based datasets</a:t>
            </a:r>
            <a:endParaRPr/>
          </a:p>
          <a:p>
            <a:pPr marL="457200" lvl="0" indent="-311150" algn="l" rtl="0">
              <a:spcBef>
                <a:spcPts val="0"/>
              </a:spcBef>
              <a:spcAft>
                <a:spcPts val="0"/>
              </a:spcAft>
              <a:buSzPts val="1300"/>
              <a:buChar char="●"/>
            </a:pPr>
            <a:r>
              <a:rPr lang="en"/>
              <a:t>We focused on analyzing network data from </a:t>
            </a:r>
            <a:r>
              <a:rPr lang="en" u="sng">
                <a:solidFill>
                  <a:schemeClr val="hlink"/>
                </a:solidFill>
                <a:hlinkClick r:id="rId3"/>
              </a:rPr>
              <a:t>https://www.stackoverflow.com</a:t>
            </a:r>
            <a:r>
              <a:rPr lang="en"/>
              <a:t> specifically to see if we could find any emergent phenomena such as cliques.</a:t>
            </a:r>
            <a:endParaRPr/>
          </a:p>
          <a:p>
            <a:pPr marL="457200" lvl="0" indent="-311150" algn="l" rtl="0">
              <a:spcBef>
                <a:spcPts val="0"/>
              </a:spcBef>
              <a:spcAft>
                <a:spcPts val="0"/>
              </a:spcAft>
              <a:buSzPts val="1300"/>
              <a:buChar char="●"/>
            </a:pPr>
            <a:r>
              <a:rPr lang="en"/>
              <a:t>Our data is temporal network interactions of users on Stack Overflow</a:t>
            </a:r>
            <a:endParaRPr/>
          </a:p>
          <a:p>
            <a:pPr marL="457200" lvl="0" indent="-311150" algn="l" rtl="0">
              <a:spcBef>
                <a:spcPts val="0"/>
              </a:spcBef>
              <a:spcAft>
                <a:spcPts val="0"/>
              </a:spcAft>
              <a:buSzPts val="1300"/>
              <a:buChar char="●"/>
            </a:pPr>
            <a:r>
              <a:rPr lang="en"/>
              <a:t>There were 4 different datasets containing this information, each in the format </a:t>
            </a:r>
            <a:r>
              <a:rPr lang="en" i="1"/>
              <a:t>(u, v, t)</a:t>
            </a:r>
            <a:endParaRPr i="1"/>
          </a:p>
          <a:p>
            <a:pPr marL="914400" lvl="1" indent="-298450" algn="l" rtl="0">
              <a:spcBef>
                <a:spcPts val="0"/>
              </a:spcBef>
              <a:spcAft>
                <a:spcPts val="0"/>
              </a:spcAft>
              <a:buSzPts val="1100"/>
              <a:buChar char="○"/>
            </a:pPr>
            <a:r>
              <a:rPr lang="en"/>
              <a:t>User </a:t>
            </a:r>
            <a:r>
              <a:rPr lang="en" i="1"/>
              <a:t>u</a:t>
            </a:r>
            <a:r>
              <a:rPr lang="en"/>
              <a:t> answered user </a:t>
            </a:r>
            <a:r>
              <a:rPr lang="en" i="1"/>
              <a:t>v</a:t>
            </a:r>
            <a:r>
              <a:rPr lang="en"/>
              <a:t>'s question at time </a:t>
            </a:r>
            <a:r>
              <a:rPr lang="en" i="1"/>
              <a:t>t</a:t>
            </a:r>
            <a:r>
              <a:rPr lang="en"/>
              <a:t> in the dataset </a:t>
            </a:r>
            <a:r>
              <a:rPr lang="en" b="1"/>
              <a:t>sx-stackoverflow-a2q</a:t>
            </a:r>
            <a:endParaRPr/>
          </a:p>
          <a:p>
            <a:pPr marL="914400" lvl="1" indent="-298450" algn="l" rtl="0">
              <a:spcBef>
                <a:spcPts val="0"/>
              </a:spcBef>
              <a:spcAft>
                <a:spcPts val="0"/>
              </a:spcAft>
              <a:buSzPts val="1100"/>
              <a:buChar char="○"/>
            </a:pPr>
            <a:r>
              <a:rPr lang="en"/>
              <a:t>User </a:t>
            </a:r>
            <a:r>
              <a:rPr lang="en" i="1"/>
              <a:t>u</a:t>
            </a:r>
            <a:r>
              <a:rPr lang="en"/>
              <a:t> commented on user </a:t>
            </a:r>
            <a:r>
              <a:rPr lang="en" i="1"/>
              <a:t>v</a:t>
            </a:r>
            <a:r>
              <a:rPr lang="en"/>
              <a:t>'s question at time </a:t>
            </a:r>
            <a:r>
              <a:rPr lang="en" i="1"/>
              <a:t>t</a:t>
            </a:r>
            <a:r>
              <a:rPr lang="en"/>
              <a:t> in the dataset </a:t>
            </a:r>
            <a:r>
              <a:rPr lang="en" b="1"/>
              <a:t>sx-stackoverflow-c2q</a:t>
            </a:r>
            <a:endParaRPr b="1"/>
          </a:p>
          <a:p>
            <a:pPr marL="914400" lvl="1" indent="-298450" algn="l" rtl="0">
              <a:spcBef>
                <a:spcPts val="0"/>
              </a:spcBef>
              <a:spcAft>
                <a:spcPts val="0"/>
              </a:spcAft>
              <a:buSzPts val="1100"/>
              <a:buChar char="○"/>
            </a:pPr>
            <a:r>
              <a:rPr lang="en"/>
              <a:t>User </a:t>
            </a:r>
            <a:r>
              <a:rPr lang="en" i="1"/>
              <a:t>u</a:t>
            </a:r>
            <a:r>
              <a:rPr lang="en"/>
              <a:t> commented on user </a:t>
            </a:r>
            <a:r>
              <a:rPr lang="en" i="1"/>
              <a:t>v</a:t>
            </a:r>
            <a:r>
              <a:rPr lang="en"/>
              <a:t>'s answer at time </a:t>
            </a:r>
            <a:r>
              <a:rPr lang="en" i="1"/>
              <a:t>t</a:t>
            </a:r>
            <a:r>
              <a:rPr lang="en"/>
              <a:t> in the dataset </a:t>
            </a:r>
            <a:r>
              <a:rPr lang="en" b="1"/>
              <a:t>sx-stackoverflow-c2a</a:t>
            </a:r>
            <a:endParaRPr b="1"/>
          </a:p>
          <a:p>
            <a:pPr marL="914400" lvl="1" indent="-298450" algn="l" rtl="0">
              <a:spcBef>
                <a:spcPts val="0"/>
              </a:spcBef>
              <a:spcAft>
                <a:spcPts val="0"/>
              </a:spcAft>
              <a:buSzPts val="1100"/>
              <a:buChar char="○"/>
            </a:pPr>
            <a:r>
              <a:rPr lang="en"/>
              <a:t>Union of all three graphs in the dataset </a:t>
            </a:r>
            <a:r>
              <a:rPr lang="en" b="1"/>
              <a:t>sx-stackoverflow</a:t>
            </a:r>
            <a:endParaRPr b="1"/>
          </a:p>
          <a:p>
            <a:pPr marL="457200" lvl="0" indent="-311150" algn="l" rtl="0">
              <a:spcBef>
                <a:spcPts val="0"/>
              </a:spcBef>
              <a:spcAft>
                <a:spcPts val="0"/>
              </a:spcAft>
              <a:buSzPts val="1300"/>
              <a:buChar char="●"/>
            </a:pPr>
            <a:r>
              <a:rPr lang="en"/>
              <a:t>We focused on examining a small sliver of the data contained in </a:t>
            </a:r>
            <a:r>
              <a:rPr lang="en" b="1"/>
              <a:t>sx-stackoverflow-a2q</a:t>
            </a:r>
            <a:endParaRPr/>
          </a:p>
        </p:txBody>
      </p:sp>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1701</Words>
  <Application>Microsoft Office PowerPoint</Application>
  <PresentationFormat>On-screen Show (16:9)</PresentationFormat>
  <Paragraphs>124</Paragraphs>
  <Slides>25</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Nunito</vt:lpstr>
      <vt:lpstr>Merriweather</vt:lpstr>
      <vt:lpstr>Maven Pro</vt:lpstr>
      <vt:lpstr>Momentum</vt:lpstr>
      <vt:lpstr>Analyzing the Social Network Dynamics of Q&amp;A in Stack Overflow User Data</vt:lpstr>
      <vt:lpstr>What is a graph?</vt:lpstr>
      <vt:lpstr>Applications of Graphs</vt:lpstr>
      <vt:lpstr>What are networks</vt:lpstr>
      <vt:lpstr>Graphs/Networks Are a Part of a More Complex System</vt:lpstr>
      <vt:lpstr>Community Structures</vt:lpstr>
      <vt:lpstr>Algorithms for Community Structures</vt:lpstr>
      <vt:lpstr>Using Community Structures</vt:lpstr>
      <vt:lpstr>Data Selection</vt:lpstr>
      <vt:lpstr>Data Selection</vt:lpstr>
      <vt:lpstr>Network Visualization via Mathematica</vt:lpstr>
      <vt:lpstr>What not to do</vt:lpstr>
      <vt:lpstr>Answering user distribution</vt:lpstr>
      <vt:lpstr>Communities</vt:lpstr>
      <vt:lpstr>Non-trivial connected component</vt:lpstr>
      <vt:lpstr>Only a single cycle</vt:lpstr>
      <vt:lpstr>Most connected user</vt:lpstr>
      <vt:lpstr>Interactions in each hour</vt:lpstr>
      <vt:lpstr>Interaction time-series animation</vt:lpstr>
      <vt:lpstr>Python Visualization</vt:lpstr>
      <vt:lpstr>Community visualization</vt:lpstr>
      <vt:lpstr>Interesting Findings</vt:lpstr>
      <vt:lpstr>Interesting Findings</vt:lpstr>
      <vt:lpstr>Interesting Findings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the Social Network Dynamics of Q&amp;A in Stack Overflow User Data</dc:title>
  <cp:lastModifiedBy>Andrew Struthers</cp:lastModifiedBy>
  <cp:revision>1</cp:revision>
  <dcterms:modified xsi:type="dcterms:W3CDTF">2023-03-07T04:37:01Z</dcterms:modified>
</cp:coreProperties>
</file>